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handoutMasterIdLst>
    <p:handoutMasterId r:id="rId13"/>
  </p:handoutMasterIdLst>
  <p:sldIdLst>
    <p:sldId id="256" r:id="rId2"/>
    <p:sldId id="257" r:id="rId3"/>
    <p:sldId id="262" r:id="rId4"/>
    <p:sldId id="263" r:id="rId5"/>
    <p:sldId id="264" r:id="rId6"/>
    <p:sldId id="274" r:id="rId7"/>
    <p:sldId id="265" r:id="rId8"/>
    <p:sldId id="266" r:id="rId9"/>
    <p:sldId id="267" r:id="rId10"/>
    <p:sldId id="268" r:id="rId11"/>
    <p:sldId id="272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5F62B7-2DAF-431B-84F7-2E9F29BA185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C78C7-87C6-40B5-AE69-858D02761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7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10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775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1668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729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138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114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8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3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0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2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6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72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88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-magazin.com/jetzt-neu-das-eaton-infocent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marine.co.nz/internet/clubnz.nsf/docs/MG26-3+CM+Assi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ate.org/opinions/is-every-american-citizen-entitled-to-constitutional-righ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facts.org/thinking-sensing-and-behaving/thinking-and-awareness?page=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lleges.edu.au/informed/features/how-to-ignite-passion-in-your-students-8-ways-educators-can-foster-passion-based-learnin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03" y="1536569"/>
            <a:ext cx="7151103" cy="2244532"/>
          </a:xfrm>
        </p:spPr>
        <p:txBody>
          <a:bodyPr>
            <a:normAutofit/>
          </a:bodyPr>
          <a:lstStyle/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TCA’s purpose?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03" y="5346161"/>
            <a:ext cx="6446205" cy="785656"/>
          </a:xfrm>
        </p:spPr>
        <p:txBody>
          <a:bodyPr>
            <a:normAutofit/>
          </a:bodyPr>
          <a:lstStyle/>
          <a:p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TCA Mission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7A07-0D16-4F38-878C-3A6BC9CE4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6" r="40391" b="-2"/>
          <a:stretch/>
        </p:blipFill>
        <p:spPr>
          <a:xfrm>
            <a:off x="8475406" y="1266130"/>
            <a:ext cx="2767153" cy="432573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BB3387-107B-4105-8E36-738B212ABC30}"/>
              </a:ext>
            </a:extLst>
          </p:cNvPr>
          <p:cNvSpPr/>
          <p:nvPr/>
        </p:nvSpPr>
        <p:spPr>
          <a:xfrm>
            <a:off x="0" y="6535738"/>
            <a:ext cx="7483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acquired from </a:t>
            </a:r>
            <a:r>
              <a:rPr lang="en-US" sz="1200" dirty="0">
                <a:hlinkClick r:id="rId3"/>
              </a:rPr>
              <a:t>https://www.i-magazin.com/jetzt-neu-das-eaton-infocenter/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54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90737" y="500063"/>
            <a:ext cx="8020050" cy="5191125"/>
            <a:chOff x="0" y="0"/>
            <a:chExt cx="8020050" cy="5191125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8020050" cy="5191125"/>
              <a:chOff x="0" y="0"/>
              <a:chExt cx="8020050" cy="5191125"/>
            </a:xfrm>
            <a:grpFill/>
          </p:grpSpPr>
          <p:sp>
            <p:nvSpPr>
              <p:cNvPr id="11" name="Isosceles Triangle 10"/>
              <p:cNvSpPr/>
              <p:nvPr/>
            </p:nvSpPr>
            <p:spPr>
              <a:xfrm>
                <a:off x="0" y="0"/>
                <a:ext cx="8020050" cy="1924050"/>
              </a:xfrm>
              <a:prstGeom prst="triangle">
                <a:avLst/>
              </a:prstGeom>
              <a:solidFill>
                <a:schemeClr val="tx2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3375" y="1914525"/>
                <a:ext cx="1390650" cy="3276600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267450" y="1914525"/>
              <a:ext cx="1390650" cy="32766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14700" y="1914525"/>
              <a:ext cx="1390650" cy="32766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090737" y="5691188"/>
            <a:ext cx="8010525" cy="65722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9103" y="2453710"/>
            <a:ext cx="923330" cy="3212532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Analytical Thinking (Skills)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034" y="2453710"/>
            <a:ext cx="553998" cy="31579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Virtuous Character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7290" y="2478655"/>
            <a:ext cx="553998" cy="32670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Passion for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5658" y="5862405"/>
            <a:ext cx="544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125888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28" y="229474"/>
            <a:ext cx="10571998" cy="970450"/>
          </a:xfrm>
        </p:spPr>
        <p:txBody>
          <a:bodyPr/>
          <a:lstStyle/>
          <a:p>
            <a:r>
              <a:rPr lang="en-US" altLang="en-US" sz="48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TCA Mission Statement:</a:t>
            </a:r>
            <a:endParaRPr lang="en-US" sz="4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8165" y="2558703"/>
            <a:ext cx="84818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The Classical Academy exists to assist parents in their mission to develop exemplary citizens, equipped with analytical thinking skills, virtuous character, and a passion for learning, all built upon a solid foundation of knowledge.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CA546-D7B0-43E5-8954-71E8A462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54" y="2688452"/>
            <a:ext cx="2591025" cy="3279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447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28" y="229474"/>
            <a:ext cx="10571998" cy="970450"/>
          </a:xfrm>
        </p:spPr>
        <p:txBody>
          <a:bodyPr/>
          <a:lstStyle/>
          <a:p>
            <a:r>
              <a:rPr lang="en-US" altLang="en-US" sz="48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TCA Mission Statement:</a:t>
            </a:r>
            <a:endParaRPr lang="en-US" sz="4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8165" y="2558703"/>
            <a:ext cx="84818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The Classical Academy exists to assist parents in their mission to develop exemplary citizens, equipped with analytical thinking skills, virtuous character, and a passion for learning, all built upon a solid foundation of knowledge.</a:t>
            </a:r>
            <a:endParaRPr kumimoji="0" lang="en-US" altLang="en-US" sz="20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CA546-D7B0-43E5-8954-71E8A462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54" y="2688452"/>
            <a:ext cx="2591025" cy="3279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Connector 4"/>
          <p:cNvCxnSpPr/>
          <p:nvPr/>
        </p:nvCxnSpPr>
        <p:spPr>
          <a:xfrm flipV="1">
            <a:off x="245097" y="3610466"/>
            <a:ext cx="4835950" cy="28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097" y="4100660"/>
            <a:ext cx="38178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097" y="4553146"/>
            <a:ext cx="4835950" cy="1885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39266" y="4553146"/>
            <a:ext cx="168739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5097" y="5071621"/>
            <a:ext cx="1894788" cy="942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1101" y="5081047"/>
            <a:ext cx="44117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9761" y="5552387"/>
            <a:ext cx="3921550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097" y="5968384"/>
            <a:ext cx="239440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" y="336579"/>
            <a:ext cx="10571998" cy="9704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To assist parents…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DD850-D473-4BB9-9C06-EC27E39C7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4" t="9226" r="4317" b="19722"/>
          <a:stretch/>
        </p:blipFill>
        <p:spPr>
          <a:xfrm>
            <a:off x="9178984" y="243988"/>
            <a:ext cx="2791343" cy="2947659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C52409-0B72-4E6A-9C7E-0B382C21D6CD}"/>
              </a:ext>
            </a:extLst>
          </p:cNvPr>
          <p:cNvSpPr/>
          <p:nvPr/>
        </p:nvSpPr>
        <p:spPr>
          <a:xfrm>
            <a:off x="5244662" y="6519446"/>
            <a:ext cx="7251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Image acquired from https://www.clubmarine.co.nz/internet/clubnz.nsf/docs/MG26-3+CM+Assist</a:t>
            </a:r>
            <a:endParaRPr lang="en-US" sz="1100" dirty="0"/>
          </a:p>
          <a:p>
            <a:endParaRPr lang="en-US" sz="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425C7C-5AB0-4916-B6EA-1709686D2FE3}"/>
              </a:ext>
            </a:extLst>
          </p:cNvPr>
          <p:cNvSpPr txBox="1">
            <a:spLocks/>
          </p:cNvSpPr>
          <p:nvPr/>
        </p:nvSpPr>
        <p:spPr>
          <a:xfrm>
            <a:off x="87620" y="1200959"/>
            <a:ext cx="11693236" cy="108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a child’s first teacher?</a:t>
            </a:r>
          </a:p>
          <a:p>
            <a:pPr marL="0" indent="0">
              <a:buNone/>
            </a:pP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F1A4FE-18CE-4A7E-B164-AAE559F45811}"/>
              </a:ext>
            </a:extLst>
          </p:cNvPr>
          <p:cNvSpPr txBox="1">
            <a:spLocks/>
          </p:cNvSpPr>
          <p:nvPr/>
        </p:nvSpPr>
        <p:spPr>
          <a:xfrm>
            <a:off x="883695" y="3452520"/>
            <a:ext cx="1596967" cy="11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904104-734A-4EFC-A05F-97DB4F960587}"/>
              </a:ext>
            </a:extLst>
          </p:cNvPr>
          <p:cNvSpPr txBox="1">
            <a:spLocks/>
          </p:cNvSpPr>
          <p:nvPr/>
        </p:nvSpPr>
        <p:spPr>
          <a:xfrm>
            <a:off x="2524073" y="1810167"/>
            <a:ext cx="1775229" cy="11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3BF680-FEB6-4FFF-96FF-FD3F4DC0BEFD}"/>
              </a:ext>
            </a:extLst>
          </p:cNvPr>
          <p:cNvSpPr txBox="1">
            <a:spLocks/>
          </p:cNvSpPr>
          <p:nvPr/>
        </p:nvSpPr>
        <p:spPr>
          <a:xfrm>
            <a:off x="4460015" y="3437255"/>
            <a:ext cx="1688407" cy="11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F61A4C-4FE2-482F-BFAC-7CFEBFB71844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480662" y="4044774"/>
            <a:ext cx="1775229" cy="0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095DBA-787E-4635-B8DF-C020D8D37027}"/>
              </a:ext>
            </a:extLst>
          </p:cNvPr>
          <p:cNvCxnSpPr>
            <a:cxnSpLocks/>
          </p:cNvCxnSpPr>
          <p:nvPr/>
        </p:nvCxnSpPr>
        <p:spPr>
          <a:xfrm flipV="1">
            <a:off x="1593047" y="2645668"/>
            <a:ext cx="931026" cy="1094306"/>
          </a:xfrm>
          <a:prstGeom prst="straightConnector1">
            <a:avLst/>
          </a:prstGeom>
          <a:ln w="76200">
            <a:solidFill>
              <a:srgbClr val="C0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DF352E-F7A0-4F8D-AD39-0395706856F5}"/>
              </a:ext>
            </a:extLst>
          </p:cNvPr>
          <p:cNvCxnSpPr>
            <a:cxnSpLocks/>
          </p:cNvCxnSpPr>
          <p:nvPr/>
        </p:nvCxnSpPr>
        <p:spPr>
          <a:xfrm flipH="1" flipV="1">
            <a:off x="4255891" y="2644812"/>
            <a:ext cx="936567" cy="1094306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2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6" y="194554"/>
            <a:ext cx="10571998" cy="9704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To develop exemplary citizens…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8D7641-B7CF-4CCE-9EAC-1A4F335AC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3182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548DC-B8C3-47CA-A804-DEF9F610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708" y="1676724"/>
            <a:ext cx="4292709" cy="3012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1A5E33-CFF8-46FE-BE4A-8D8D17D3EE34}"/>
              </a:ext>
            </a:extLst>
          </p:cNvPr>
          <p:cNvSpPr/>
          <p:nvPr/>
        </p:nvSpPr>
        <p:spPr>
          <a:xfrm>
            <a:off x="3731173" y="6524946"/>
            <a:ext cx="9752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acquired from </a:t>
            </a:r>
            <a:r>
              <a:rPr lang="en-US" sz="1200" dirty="0">
                <a:hlinkClick r:id="rId3"/>
              </a:rPr>
              <a:t>http://www.debate.org/opinions/is-every-american-citizen-entitled-to-constitutional-rights</a:t>
            </a:r>
            <a:r>
              <a:rPr lang="en-US" sz="1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86" y="3867613"/>
            <a:ext cx="71643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City is what it is because our citizens are what they are.”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Plato(circa 380 BC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755" y="1533677"/>
            <a:ext cx="591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qualities of an exemplary citizen?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6591" y="4001203"/>
            <a:ext cx="123018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910283" y="4625078"/>
            <a:ext cx="18494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7856" y="4616098"/>
            <a:ext cx="194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7856" y="4616097"/>
            <a:ext cx="194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76591" y="4039675"/>
            <a:ext cx="12301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Country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7855" y="4634058"/>
            <a:ext cx="194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1" y="373615"/>
            <a:ext cx="12011322" cy="9704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Equipped with analytical thinking skills…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40007-F0DF-4B01-A113-9E8806979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9" r="18262"/>
          <a:stretch/>
        </p:blipFill>
        <p:spPr>
          <a:xfrm>
            <a:off x="8559589" y="3716634"/>
            <a:ext cx="3254039" cy="276775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694E3D-3AA8-4CB0-9D99-E3A1D574BB7E}"/>
              </a:ext>
            </a:extLst>
          </p:cNvPr>
          <p:cNvSpPr/>
          <p:nvPr/>
        </p:nvSpPr>
        <p:spPr>
          <a:xfrm>
            <a:off x="122121" y="6484385"/>
            <a:ext cx="1061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acquired from </a:t>
            </a:r>
            <a:r>
              <a:rPr lang="en-US" sz="1200" dirty="0">
                <a:hlinkClick r:id="rId3"/>
              </a:rPr>
              <a:t>http://www.brainfacts.org/thinking-sensing-and-behaving/thinking-and-awareness?page=3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60" y="1422439"/>
            <a:ext cx="3226529" cy="3226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3377" y="2042560"/>
            <a:ext cx="487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it mean to be an analytical thinker?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76" y="3064220"/>
            <a:ext cx="487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one think analytically?</a:t>
            </a:r>
          </a:p>
        </p:txBody>
      </p:sp>
    </p:spTree>
    <p:extLst>
      <p:ext uri="{BB962C8B-B14F-4D97-AF65-F5344CB8AC3E}">
        <p14:creationId xmlns:p14="http://schemas.microsoft.com/office/powerpoint/2010/main" val="201030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89" y="310553"/>
            <a:ext cx="10571998" cy="9704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Virtuous character…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BFFB6-4A1B-46C2-837D-A7F33871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58" y="1647871"/>
            <a:ext cx="4531259" cy="30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89" y="310553"/>
            <a:ext cx="10571998" cy="97045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Virtuous character…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01885-26BC-4ACE-A8F2-15A4F38D1245}"/>
              </a:ext>
            </a:extLst>
          </p:cNvPr>
          <p:cNvSpPr txBox="1"/>
          <p:nvPr/>
        </p:nvSpPr>
        <p:spPr>
          <a:xfrm>
            <a:off x="219352" y="1226983"/>
            <a:ext cx="7922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What is Virtue?</a:t>
            </a:r>
          </a:p>
          <a:p>
            <a:pPr marL="342900" indent="-342900">
              <a:buAutoNum type="arabicPeriod"/>
            </a:pPr>
            <a:r>
              <a:rPr lang="en-US" sz="2800" dirty="0"/>
              <a:t>What are some examples of Virtues?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26866F-CEBE-4668-93C1-C7F6E4E8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52" y="4132367"/>
            <a:ext cx="11753295" cy="2725633"/>
          </a:xfrm>
        </p:spPr>
        <p:txBody>
          <a:bodyPr>
            <a:normAutofit/>
          </a:bodyPr>
          <a:lstStyle/>
          <a:p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Wisdom: Creativity – Curiosity – Judgment – Love of Learning – Perspective</a:t>
            </a:r>
          </a:p>
          <a:p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Courage: Bravery – Perseverance – Honesty – Zest</a:t>
            </a:r>
          </a:p>
          <a:p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Humanity: Love – Kindness – Social Intelligence</a:t>
            </a:r>
          </a:p>
          <a:p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Justice: Teamwork – Fairness – Leadership</a:t>
            </a:r>
          </a:p>
          <a:p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Temperance: Forgiveness – Humility – Prudence – Self-Regulation</a:t>
            </a:r>
          </a:p>
          <a:p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Transcendence: Appreciation of Beauty/Excellence – Gratitude – Hope – Humor – Spirituality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903B00-15AF-4898-A1D4-1F9001AA9043}"/>
              </a:ext>
            </a:extLst>
          </p:cNvPr>
          <p:cNvSpPr txBox="1">
            <a:spLocks/>
          </p:cNvSpPr>
          <p:nvPr/>
        </p:nvSpPr>
        <p:spPr>
          <a:xfrm>
            <a:off x="301649" y="3188717"/>
            <a:ext cx="6414111" cy="12409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 dirty="0">
                <a:latin typeface="Verdana" panose="020B0604030504040204" pitchFamily="34" charset="0"/>
                <a:ea typeface="Times New Roman" panose="02020603050405020304" pitchFamily="18" charset="0"/>
              </a:rPr>
              <a:t>Virtues in Action (VIA)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6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3" y="546755"/>
            <a:ext cx="6446205" cy="24719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dirty="0"/>
              <a:t>Passion for learning…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C916-EF9B-476F-B548-84467A798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0"/>
          <a:stretch/>
        </p:blipFill>
        <p:spPr>
          <a:xfrm>
            <a:off x="7541342" y="10"/>
            <a:ext cx="4650658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A4AFB5-11AA-46BF-8C07-FD836FF90350}"/>
              </a:ext>
            </a:extLst>
          </p:cNvPr>
          <p:cNvSpPr/>
          <p:nvPr/>
        </p:nvSpPr>
        <p:spPr>
          <a:xfrm>
            <a:off x="0" y="6528713"/>
            <a:ext cx="124783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Image acquired from </a:t>
            </a:r>
            <a:r>
              <a:rPr lang="en-US" sz="1050" dirty="0">
                <a:hlinkClick r:id="rId3"/>
              </a:rPr>
              <a:t>https://www.opencolleges.edu.au/informed/features/how-to-ignite-passion-in-your-students-8-ways-educators-can-foster-passion-based-learning/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35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9" y="344355"/>
            <a:ext cx="11669100" cy="970450"/>
          </a:xfrm>
        </p:spPr>
        <p:txBody>
          <a:bodyPr>
            <a:normAutofit fontScale="90000"/>
          </a:bodyPr>
          <a:lstStyle/>
          <a:p>
            <a:r>
              <a:rPr lang="en-US" sz="3700" b="1" dirty="0"/>
              <a:t>Built upon a solid foundation of knowledge.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035" y="1715654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knowledge the foundation?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035" y="1270946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knowledge?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035" y="2160362"/>
            <a:ext cx="443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knowledge connect to virtue, analytical thinking, and passionate learning?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698" y="3636639"/>
            <a:ext cx="6872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“To </a:t>
            </a: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know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thyself is the beginning of wisdom.”</a:t>
            </a:r>
            <a:b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― Socrates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698" y="4816561"/>
            <a:ext cx="35846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Knowledge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is power.”</a:t>
            </a:r>
            <a:b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― Francis Bacon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90" y="4347355"/>
            <a:ext cx="4495693" cy="236023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050992" y="5082569"/>
            <a:ext cx="159444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239582" y="5082569"/>
            <a:ext cx="903402" cy="1989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7" y="1251348"/>
            <a:ext cx="5022456" cy="236350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552780" y="2162662"/>
            <a:ext cx="86452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542</TotalTime>
  <Words>414</Words>
  <Application>Microsoft Office PowerPoint</Application>
  <PresentationFormat>Widescreen</PresentationFormat>
  <Paragraphs>52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Verdana</vt:lpstr>
      <vt:lpstr>Wingdings 3</vt:lpstr>
      <vt:lpstr>Slice</vt:lpstr>
      <vt:lpstr>What is TCA’s purpose? </vt:lpstr>
      <vt:lpstr>TCA Mission Statement:</vt:lpstr>
      <vt:lpstr>To assist parents…</vt:lpstr>
      <vt:lpstr>To develop exemplary citizens…</vt:lpstr>
      <vt:lpstr>Equipped with analytical thinking skills… </vt:lpstr>
      <vt:lpstr>Virtuous character…</vt:lpstr>
      <vt:lpstr>Virtuous character…</vt:lpstr>
      <vt:lpstr>Passion for learning…</vt:lpstr>
      <vt:lpstr>Built upon a solid foundation of knowledge.</vt:lpstr>
      <vt:lpstr>PowerPoint Presentation</vt:lpstr>
      <vt:lpstr>TCA Mission Statement: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TCA’s purpose?</dc:title>
  <dc:creator>Candus Muir</dc:creator>
  <cp:lastModifiedBy>TCA Chantel Osborne</cp:lastModifiedBy>
  <cp:revision>26</cp:revision>
  <cp:lastPrinted>2021-08-04T18:44:23Z</cp:lastPrinted>
  <dcterms:created xsi:type="dcterms:W3CDTF">2018-08-02T04:17:16Z</dcterms:created>
  <dcterms:modified xsi:type="dcterms:W3CDTF">2022-09-20T20:30:40Z</dcterms:modified>
</cp:coreProperties>
</file>